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7" r:id="rId12"/>
  </p:sldIdLst>
  <p:sldSz cx="14630400" cy="8229600"/>
  <p:notesSz cx="8229600" cy="14630400"/>
  <p:embeddedFontLst>
    <p:embeddedFont>
      <p:font typeface="Calibri" panose="020F0502020204030204" pitchFamily="34" charset="0"/>
      <p:regular r:id="rId14"/>
      <p:bold r:id="rId15"/>
      <p:italic r:id="rId16"/>
      <p:boldItalic r:id="rId17"/>
    </p:embeddedFont>
    <p:embeddedFont>
      <p:font typeface="Kanit" panose="020B0604020202020204" charset="-34"/>
      <p:regular r:id="rId18"/>
    </p:embeddedFont>
    <p:embeddedFont>
      <p:font typeface="Martel Sans Light"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325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93228" y="1308539"/>
            <a:ext cx="13069614" cy="6032421"/>
          </a:xfrm>
          <a:prstGeom prst="rect">
            <a:avLst/>
          </a:prstGeom>
        </p:spPr>
        <p:txBody>
          <a:bodyPr wrap="square">
            <a:spAutoFit/>
          </a:bodyPr>
          <a:lstStyle/>
          <a:p>
            <a:r>
              <a:rPr lang="en-US" sz="6000" b="1" u="sng" dirty="0">
                <a:solidFill>
                  <a:srgbClr val="00B0F0"/>
                </a:solidFill>
              </a:rPr>
              <a:t>TITLE</a:t>
            </a:r>
            <a:r>
              <a:rPr lang="en-US" sz="6000" dirty="0">
                <a:solidFill>
                  <a:srgbClr val="00B0F0"/>
                </a:solidFill>
              </a:rPr>
              <a:t>:-  </a:t>
            </a:r>
            <a:r>
              <a:rPr lang="en-US" sz="6000" dirty="0" smtClean="0">
                <a:solidFill>
                  <a:srgbClr val="00B0F0"/>
                </a:solidFill>
              </a:rPr>
              <a:t>Meet Mate</a:t>
            </a:r>
            <a:r>
              <a:rPr lang="en-US" sz="6000" dirty="0">
                <a:solidFill>
                  <a:srgbClr val="00B0F0"/>
                </a:solidFill>
              </a:rPr>
              <a:t>: AI Agent for Smarter Online </a:t>
            </a:r>
            <a:r>
              <a:rPr lang="en-US" sz="6000" dirty="0" smtClean="0">
                <a:solidFill>
                  <a:srgbClr val="00B0F0"/>
                </a:solidFill>
              </a:rPr>
              <a:t>Meetings</a:t>
            </a:r>
          </a:p>
          <a:p>
            <a:endParaRPr lang="en-US" dirty="0">
              <a:solidFill>
                <a:schemeClr val="bg1"/>
              </a:solidFill>
            </a:endParaRPr>
          </a:p>
          <a:p>
            <a:endParaRPr lang="en-US" dirty="0" smtClean="0">
              <a:solidFill>
                <a:schemeClr val="bg1"/>
              </a:solidFill>
            </a:endParaRPr>
          </a:p>
          <a:p>
            <a:r>
              <a:rPr lang="en-US" dirty="0">
                <a:solidFill>
                  <a:schemeClr val="bg1"/>
                </a:solidFill>
              </a:rPr>
              <a:t> </a:t>
            </a:r>
            <a:r>
              <a:rPr lang="en-US" dirty="0" smtClean="0">
                <a:solidFill>
                  <a:schemeClr val="bg1"/>
                </a:solidFill>
              </a:rPr>
              <a:t>         </a:t>
            </a:r>
            <a:r>
              <a:rPr lang="en-US" sz="5400" u="sng" dirty="0" smtClean="0">
                <a:solidFill>
                  <a:schemeClr val="bg1"/>
                </a:solidFill>
              </a:rPr>
              <a:t>ABD TEAM MEMBERS </a:t>
            </a:r>
          </a:p>
          <a:p>
            <a:r>
              <a:rPr lang="en-US" sz="4400" dirty="0">
                <a:solidFill>
                  <a:schemeClr val="bg1"/>
                </a:solidFill>
              </a:rPr>
              <a:t> </a:t>
            </a:r>
            <a:r>
              <a:rPr lang="en-US" sz="4400" dirty="0" smtClean="0">
                <a:solidFill>
                  <a:schemeClr val="bg1"/>
                </a:solidFill>
              </a:rPr>
              <a:t>                                           REG.NO:- 231FA04206</a:t>
            </a:r>
          </a:p>
          <a:p>
            <a:r>
              <a:rPr lang="en-US" sz="4400" dirty="0">
                <a:solidFill>
                  <a:schemeClr val="bg1"/>
                </a:solidFill>
              </a:rPr>
              <a:t> </a:t>
            </a:r>
            <a:r>
              <a:rPr lang="en-US" sz="4400" dirty="0" smtClean="0">
                <a:solidFill>
                  <a:schemeClr val="bg1"/>
                </a:solidFill>
              </a:rPr>
              <a:t>                                                             231FA04216 </a:t>
            </a:r>
          </a:p>
          <a:p>
            <a:r>
              <a:rPr lang="en-US" sz="4400" dirty="0">
                <a:solidFill>
                  <a:schemeClr val="bg1"/>
                </a:solidFill>
              </a:rPr>
              <a:t> </a:t>
            </a:r>
            <a:r>
              <a:rPr lang="en-US" sz="4400" dirty="0" smtClean="0">
                <a:solidFill>
                  <a:schemeClr val="bg1"/>
                </a:solidFill>
              </a:rPr>
              <a:t>                                                             231FA04233</a:t>
            </a:r>
          </a:p>
          <a:p>
            <a:r>
              <a:rPr lang="en-US" sz="4400" dirty="0">
                <a:solidFill>
                  <a:schemeClr val="bg1"/>
                </a:solidFill>
              </a:rPr>
              <a:t> </a:t>
            </a:r>
            <a:r>
              <a:rPr lang="en-US" sz="4400" dirty="0" smtClean="0">
                <a:solidFill>
                  <a:schemeClr val="bg1"/>
                </a:solidFill>
              </a:rPr>
              <a:t>                                                             231FA04942</a:t>
            </a:r>
            <a:endParaRPr lang="en-US" sz="4400" dirty="0">
              <a:solidFill>
                <a:schemeClr val="bg1"/>
              </a:solidFill>
            </a:endParaRPr>
          </a:p>
        </p:txBody>
      </p:sp>
    </p:spTree>
    <p:extLst>
      <p:ext uri="{BB962C8B-B14F-4D97-AF65-F5344CB8AC3E}">
        <p14:creationId xmlns:p14="http://schemas.microsoft.com/office/powerpoint/2010/main" val="2241436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433"/>
          </a:xfrm>
          <a:prstGeom prst="rect">
            <a:avLst/>
          </a:prstGeom>
        </p:spPr>
      </p:pic>
      <p:sp>
        <p:nvSpPr>
          <p:cNvPr id="3" name="Text 0"/>
          <p:cNvSpPr/>
          <p:nvPr/>
        </p:nvSpPr>
        <p:spPr>
          <a:xfrm>
            <a:off x="833914" y="655201"/>
            <a:ext cx="7476173" cy="2102406"/>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MeetMate Impact and Roadmap for AI Virtual Meeting Assistants</a:t>
            </a:r>
            <a:endParaRPr lang="en-US" sz="4400" dirty="0"/>
          </a:p>
        </p:txBody>
      </p:sp>
      <p:sp>
        <p:nvSpPr>
          <p:cNvPr id="4" name="Text 1"/>
          <p:cNvSpPr/>
          <p:nvPr/>
        </p:nvSpPr>
        <p:spPr>
          <a:xfrm>
            <a:off x="833914" y="3114913"/>
            <a:ext cx="7476173" cy="2667833"/>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MeetMate represents the future of workplace productivity through AI-enabled meeting intelligence. By automating note-taking, enabling multilingual accessibility, and facilitating collaboration with voice and calendar integrations, MeetMate saves time and fosters inclusivity. This innovation is invaluable for remote teams, classrooms, and global organizations striving for efficient communication.</a:t>
            </a:r>
            <a:endParaRPr lang="en-US" sz="1850" dirty="0"/>
          </a:p>
        </p:txBody>
      </p:sp>
      <p:sp>
        <p:nvSpPr>
          <p:cNvPr id="5" name="Text 2"/>
          <p:cNvSpPr/>
          <p:nvPr/>
        </p:nvSpPr>
        <p:spPr>
          <a:xfrm>
            <a:off x="833914" y="6050756"/>
            <a:ext cx="7476173" cy="152447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Moving forward, enhancing AI’s contextual understanding, expanding multilingual capabilities, and refining voice interactions remain key development goals to further improve user experience and meeting effectiveness.</a:t>
            </a:r>
            <a:endParaRPr lang="en-US" sz="18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60786" y="1024759"/>
            <a:ext cx="11873030" cy="6386639"/>
          </a:xfrm>
          <a:prstGeom prst="rect">
            <a:avLst/>
          </a:prstGeom>
        </p:spPr>
      </p:pic>
    </p:spTree>
    <p:extLst>
      <p:ext uri="{BB962C8B-B14F-4D97-AF65-F5344CB8AC3E}">
        <p14:creationId xmlns:p14="http://schemas.microsoft.com/office/powerpoint/2010/main" val="1284094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355169"/>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MeetMate: AI Agent for Smarter Online Meetings</a:t>
            </a:r>
            <a:endParaRPr lang="en-US" sz="4400" dirty="0"/>
          </a:p>
        </p:txBody>
      </p:sp>
      <p:sp>
        <p:nvSpPr>
          <p:cNvPr id="4" name="Text 1"/>
          <p:cNvSpPr/>
          <p:nvPr/>
        </p:nvSpPr>
        <p:spPr>
          <a:xfrm>
            <a:off x="6324124" y="3122176"/>
            <a:ext cx="7468553" cy="3064193"/>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MeetMate is an advanced AI-powered virtual meeting assistant designed to significantly enhance workplace productivity. By joining or listening to online meetings, MeetMate performs intelligent tasks such as automatic summarization, Q&amp;A, real-time transcription, multilingual translation, and follow-up coordination. Ideal for remote teams and multilingual organizations, this tool saves time, fosters engagement, and improves action follow-through during and after meetings.</a:t>
            </a:r>
            <a:endParaRPr lang="en-US" sz="1850" dirty="0"/>
          </a:p>
        </p:txBody>
      </p:sp>
      <p:sp>
        <p:nvSpPr>
          <p:cNvPr id="8" name="Rectangle 7"/>
          <p:cNvSpPr/>
          <p:nvPr/>
        </p:nvSpPr>
        <p:spPr>
          <a:xfrm>
            <a:off x="12880428" y="7803931"/>
            <a:ext cx="1639613" cy="29954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3672364"/>
            <a:ext cx="12954952"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Real-Time Meeting Summary and Auto-Mail Feature</a:t>
            </a:r>
            <a:endParaRPr lang="en-US" sz="4400" dirty="0"/>
          </a:p>
        </p:txBody>
      </p:sp>
      <p:sp>
        <p:nvSpPr>
          <p:cNvPr id="4" name="Shape 1"/>
          <p:cNvSpPr/>
          <p:nvPr/>
        </p:nvSpPr>
        <p:spPr>
          <a:xfrm>
            <a:off x="837724" y="5439370"/>
            <a:ext cx="538520" cy="538520"/>
          </a:xfrm>
          <a:prstGeom prst="roundRect">
            <a:avLst>
              <a:gd name="adj" fmla="val 6668"/>
            </a:avLst>
          </a:prstGeom>
          <a:solidFill>
            <a:srgbClr val="2F2B54"/>
          </a:solidFill>
          <a:ln/>
        </p:spPr>
      </p:sp>
      <p:sp>
        <p:nvSpPr>
          <p:cNvPr id="5" name="Text 2"/>
          <p:cNvSpPr/>
          <p:nvPr/>
        </p:nvSpPr>
        <p:spPr>
          <a:xfrm>
            <a:off x="1615559" y="5521642"/>
            <a:ext cx="3286363"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Real-Time Summarization</a:t>
            </a:r>
            <a:endParaRPr lang="en-US" sz="2200" dirty="0"/>
          </a:p>
        </p:txBody>
      </p:sp>
      <p:sp>
        <p:nvSpPr>
          <p:cNvPr id="6" name="Text 3"/>
          <p:cNvSpPr/>
          <p:nvPr/>
        </p:nvSpPr>
        <p:spPr>
          <a:xfrm>
            <a:off x="1615559" y="6017181"/>
            <a:ext cx="5550098"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Uses speech recognition (e.g., Whisper) to transcribe discussions instantly and transformer models (BART, T5) to generate concise summaries with key highlights and action items.</a:t>
            </a:r>
            <a:endParaRPr lang="en-US" sz="1850" dirty="0"/>
          </a:p>
        </p:txBody>
      </p:sp>
      <p:sp>
        <p:nvSpPr>
          <p:cNvPr id="7" name="Shape 4"/>
          <p:cNvSpPr/>
          <p:nvPr/>
        </p:nvSpPr>
        <p:spPr>
          <a:xfrm>
            <a:off x="7464862" y="5439370"/>
            <a:ext cx="538520" cy="538520"/>
          </a:xfrm>
          <a:prstGeom prst="roundRect">
            <a:avLst>
              <a:gd name="adj" fmla="val 6668"/>
            </a:avLst>
          </a:prstGeom>
          <a:solidFill>
            <a:srgbClr val="2F2B54"/>
          </a:solidFill>
          <a:ln/>
        </p:spPr>
      </p:sp>
      <p:sp>
        <p:nvSpPr>
          <p:cNvPr id="8" name="Text 5"/>
          <p:cNvSpPr/>
          <p:nvPr/>
        </p:nvSpPr>
        <p:spPr>
          <a:xfrm>
            <a:off x="8242697" y="5521642"/>
            <a:ext cx="3290292"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Automated Email Delivery</a:t>
            </a:r>
            <a:endParaRPr lang="en-US" sz="2200" dirty="0"/>
          </a:p>
        </p:txBody>
      </p:sp>
      <p:sp>
        <p:nvSpPr>
          <p:cNvPr id="9" name="Text 6"/>
          <p:cNvSpPr/>
          <p:nvPr/>
        </p:nvSpPr>
        <p:spPr>
          <a:xfrm>
            <a:off x="8242697" y="6017181"/>
            <a:ext cx="5550098"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Automatically sends meeting summaries and subject-wise bullet points to all participants via email, ensuring everyone stays informed of decisions and next steps.</a:t>
            </a:r>
            <a:endParaRPr lang="en-US" sz="1850" dirty="0"/>
          </a:p>
        </p:txBody>
      </p:sp>
      <p:sp>
        <p:nvSpPr>
          <p:cNvPr id="10" name="Rectangle 9"/>
          <p:cNvSpPr/>
          <p:nvPr/>
        </p:nvSpPr>
        <p:spPr>
          <a:xfrm>
            <a:off x="12864662" y="7803931"/>
            <a:ext cx="1655379" cy="31531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988338"/>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Contextual Question &amp; Answering Module</a:t>
            </a:r>
            <a:endParaRPr lang="en-US" sz="4400" dirty="0"/>
          </a:p>
        </p:txBody>
      </p:sp>
      <p:sp>
        <p:nvSpPr>
          <p:cNvPr id="4" name="Shape 1"/>
          <p:cNvSpPr/>
          <p:nvPr/>
        </p:nvSpPr>
        <p:spPr>
          <a:xfrm>
            <a:off x="837724" y="2755344"/>
            <a:ext cx="7468553" cy="2123242"/>
          </a:xfrm>
          <a:prstGeom prst="roundRect">
            <a:avLst>
              <a:gd name="adj" fmla="val 1691"/>
            </a:avLst>
          </a:prstGeom>
          <a:solidFill>
            <a:srgbClr val="2F2B54"/>
          </a:solidFill>
          <a:ln/>
        </p:spPr>
      </p:sp>
      <p:sp>
        <p:nvSpPr>
          <p:cNvPr id="5" name="Text 2"/>
          <p:cNvSpPr/>
          <p:nvPr/>
        </p:nvSpPr>
        <p:spPr>
          <a:xfrm>
            <a:off x="1077039" y="2994660"/>
            <a:ext cx="336863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Transformer-Powered Q&amp;A</a:t>
            </a:r>
            <a:endParaRPr lang="en-US" sz="2200" dirty="0"/>
          </a:p>
        </p:txBody>
      </p:sp>
      <p:sp>
        <p:nvSpPr>
          <p:cNvPr id="6" name="Text 3"/>
          <p:cNvSpPr/>
          <p:nvPr/>
        </p:nvSpPr>
        <p:spPr>
          <a:xfrm>
            <a:off x="1077039" y="3490198"/>
            <a:ext cx="6989921"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Enables participants to query meeting content contextually, such as decisions or specific comments, leveraging fine-tuned BERT models for accurate answers.</a:t>
            </a:r>
            <a:endParaRPr lang="en-US" sz="1850" dirty="0"/>
          </a:p>
        </p:txBody>
      </p:sp>
      <p:sp>
        <p:nvSpPr>
          <p:cNvPr id="7" name="Shape 4"/>
          <p:cNvSpPr/>
          <p:nvPr/>
        </p:nvSpPr>
        <p:spPr>
          <a:xfrm>
            <a:off x="837724" y="5117902"/>
            <a:ext cx="7468553" cy="2123242"/>
          </a:xfrm>
          <a:prstGeom prst="roundRect">
            <a:avLst>
              <a:gd name="adj" fmla="val 1691"/>
            </a:avLst>
          </a:prstGeom>
          <a:solidFill>
            <a:srgbClr val="2F2B54"/>
          </a:solidFill>
          <a:ln/>
        </p:spPr>
      </p:sp>
      <p:sp>
        <p:nvSpPr>
          <p:cNvPr id="8" name="Text 5"/>
          <p:cNvSpPr/>
          <p:nvPr/>
        </p:nvSpPr>
        <p:spPr>
          <a:xfrm>
            <a:off x="1077039" y="5357217"/>
            <a:ext cx="3594021"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Intelligent Transcript Parsing</a:t>
            </a:r>
            <a:endParaRPr lang="en-US" sz="2200" dirty="0"/>
          </a:p>
        </p:txBody>
      </p:sp>
      <p:sp>
        <p:nvSpPr>
          <p:cNvPr id="9" name="Text 6"/>
          <p:cNvSpPr/>
          <p:nvPr/>
        </p:nvSpPr>
        <p:spPr>
          <a:xfrm>
            <a:off x="1077039" y="5852755"/>
            <a:ext cx="6989921"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Automatically interprets meeting transcripts to provide precise, relevant responses to user inquiries during or after the meeting.</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942267"/>
            <a:ext cx="12954952"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Multilingual Summary Translation and Audio Support</a:t>
            </a:r>
            <a:endParaRPr lang="en-US" sz="4400" dirty="0"/>
          </a:p>
        </p:txBody>
      </p:sp>
      <p:sp>
        <p:nvSpPr>
          <p:cNvPr id="3" name="Text 1"/>
          <p:cNvSpPr/>
          <p:nvPr/>
        </p:nvSpPr>
        <p:spPr>
          <a:xfrm>
            <a:off x="837724" y="3948589"/>
            <a:ext cx="3313986"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Kanit" pitchFamily="34" charset="0"/>
                <a:ea typeface="Kanit" pitchFamily="34" charset="-122"/>
                <a:cs typeface="Kanit" pitchFamily="34" charset="-120"/>
              </a:rPr>
              <a:t>Summary Translation APIs</a:t>
            </a:r>
            <a:endParaRPr lang="en-US" sz="2200" dirty="0"/>
          </a:p>
        </p:txBody>
      </p:sp>
      <p:sp>
        <p:nvSpPr>
          <p:cNvPr id="4" name="Text 2"/>
          <p:cNvSpPr/>
          <p:nvPr/>
        </p:nvSpPr>
        <p:spPr>
          <a:xfrm>
            <a:off x="837724" y="4539853"/>
            <a:ext cx="6185535"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Utilizes Google Translate API and translation libraries to render meeting summaries in languages such as Tamil, Hindi, and French, breaking language barriers.</a:t>
            </a:r>
            <a:endParaRPr lang="en-US" sz="1850" dirty="0"/>
          </a:p>
        </p:txBody>
      </p:sp>
      <p:sp>
        <p:nvSpPr>
          <p:cNvPr id="5" name="Text 3"/>
          <p:cNvSpPr/>
          <p:nvPr/>
        </p:nvSpPr>
        <p:spPr>
          <a:xfrm>
            <a:off x="7614761" y="3948589"/>
            <a:ext cx="4261723"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Kanit" pitchFamily="34" charset="0"/>
                <a:ea typeface="Kanit" pitchFamily="34" charset="-122"/>
                <a:cs typeface="Kanit" pitchFamily="34" charset="-120"/>
              </a:rPr>
              <a:t>Text-to-Speech Audio Summaries</a:t>
            </a:r>
            <a:endParaRPr lang="en-US" sz="2200" dirty="0"/>
          </a:p>
        </p:txBody>
      </p:sp>
      <p:sp>
        <p:nvSpPr>
          <p:cNvPr id="6" name="Text 4"/>
          <p:cNvSpPr/>
          <p:nvPr/>
        </p:nvSpPr>
        <p:spPr>
          <a:xfrm>
            <a:off x="7614761" y="4539853"/>
            <a:ext cx="6185535"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Generates accessible audio versions of summaries using gTTS, enabling participants to listen to key meeting insights on the go or aiding accessibility needs.</a:t>
            </a:r>
            <a:endParaRPr lang="en-US" sz="1850" dirty="0"/>
          </a:p>
        </p:txBody>
      </p:sp>
      <p:sp>
        <p:nvSpPr>
          <p:cNvPr id="7" name="Rectangle 6"/>
          <p:cNvSpPr/>
          <p:nvPr/>
        </p:nvSpPr>
        <p:spPr>
          <a:xfrm>
            <a:off x="12880428" y="7803931"/>
            <a:ext cx="1608082" cy="29954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09982" y="636389"/>
            <a:ext cx="12332851" cy="680680"/>
          </a:xfrm>
          <a:prstGeom prst="rect">
            <a:avLst/>
          </a:prstGeom>
          <a:noFill/>
          <a:ln/>
        </p:spPr>
        <p:txBody>
          <a:bodyPr wrap="none" lIns="0" tIns="0" rIns="0" bIns="0" rtlCol="0" anchor="t"/>
          <a:lstStyle/>
          <a:p>
            <a:pPr marL="0" indent="0" algn="l">
              <a:lnSpc>
                <a:spcPts val="5350"/>
              </a:lnSpc>
              <a:buNone/>
            </a:pPr>
            <a:r>
              <a:rPr lang="en-US" sz="4250" dirty="0">
                <a:solidFill>
                  <a:srgbClr val="FFFFFF"/>
                </a:solidFill>
                <a:latin typeface="Kanit" pitchFamily="34" charset="0"/>
                <a:ea typeface="Kanit" pitchFamily="34" charset="-122"/>
                <a:cs typeface="Kanit" pitchFamily="34" charset="-120"/>
              </a:rPr>
              <a:t>Advanced Topic Clustering and Sentiment Analysis</a:t>
            </a:r>
            <a:endParaRPr lang="en-US" sz="4250" dirty="0"/>
          </a:p>
        </p:txBody>
      </p:sp>
      <p:pic>
        <p:nvPicPr>
          <p:cNvPr id="3" name="Image 0" descr="preencoded.png"/>
          <p:cNvPicPr>
            <a:picLocks noChangeAspect="1"/>
          </p:cNvPicPr>
          <p:nvPr/>
        </p:nvPicPr>
        <p:blipFill>
          <a:blip r:embed="rId3"/>
          <a:stretch>
            <a:fillRect/>
          </a:stretch>
        </p:blipFill>
        <p:spPr>
          <a:xfrm>
            <a:off x="3412093" y="3832622"/>
            <a:ext cx="7806214" cy="7806214"/>
          </a:xfrm>
          <a:prstGeom prst="rect">
            <a:avLst/>
          </a:prstGeom>
        </p:spPr>
      </p:pic>
      <p:pic>
        <p:nvPicPr>
          <p:cNvPr id="4" name="Image 1" descr="preencoded.png"/>
          <p:cNvPicPr>
            <a:picLocks noChangeAspect="1"/>
          </p:cNvPicPr>
          <p:nvPr/>
        </p:nvPicPr>
        <p:blipFill>
          <a:blip r:embed="rId4"/>
          <a:stretch>
            <a:fillRect/>
          </a:stretch>
        </p:blipFill>
        <p:spPr>
          <a:xfrm>
            <a:off x="5049857" y="5421570"/>
            <a:ext cx="390525" cy="488156"/>
          </a:xfrm>
          <a:prstGeom prst="rect">
            <a:avLst/>
          </a:prstGeom>
        </p:spPr>
      </p:pic>
      <p:pic>
        <p:nvPicPr>
          <p:cNvPr id="5" name="Image 2" descr="preencoded.png"/>
          <p:cNvPicPr>
            <a:picLocks noChangeAspect="1"/>
          </p:cNvPicPr>
          <p:nvPr/>
        </p:nvPicPr>
        <p:blipFill>
          <a:blip r:embed="rId5"/>
          <a:stretch>
            <a:fillRect/>
          </a:stretch>
        </p:blipFill>
        <p:spPr>
          <a:xfrm>
            <a:off x="3412093" y="3832622"/>
            <a:ext cx="7806214" cy="7806214"/>
          </a:xfrm>
          <a:prstGeom prst="rect">
            <a:avLst/>
          </a:prstGeom>
        </p:spPr>
      </p:pic>
      <p:pic>
        <p:nvPicPr>
          <p:cNvPr id="6" name="Image 3" descr="preencoded.png"/>
          <p:cNvPicPr>
            <a:picLocks noChangeAspect="1"/>
          </p:cNvPicPr>
          <p:nvPr/>
        </p:nvPicPr>
        <p:blipFill>
          <a:blip r:embed="rId6"/>
          <a:stretch>
            <a:fillRect/>
          </a:stretch>
        </p:blipFill>
        <p:spPr>
          <a:xfrm>
            <a:off x="9189780" y="5421570"/>
            <a:ext cx="390525" cy="488156"/>
          </a:xfrm>
          <a:prstGeom prst="rect">
            <a:avLst/>
          </a:prstGeom>
        </p:spPr>
      </p:pic>
      <p:sp>
        <p:nvSpPr>
          <p:cNvPr id="7" name="Text 1"/>
          <p:cNvSpPr/>
          <p:nvPr/>
        </p:nvSpPr>
        <p:spPr>
          <a:xfrm>
            <a:off x="2188726" y="1779865"/>
            <a:ext cx="3574018" cy="340281"/>
          </a:xfrm>
          <a:prstGeom prst="rect">
            <a:avLst/>
          </a:prstGeom>
          <a:noFill/>
          <a:ln/>
        </p:spPr>
        <p:txBody>
          <a:bodyPr wrap="none" lIns="0" tIns="0" rIns="0" bIns="0" rtlCol="0" anchor="t"/>
          <a:lstStyle/>
          <a:p>
            <a:pPr marL="0" indent="0" algn="ctr">
              <a:lnSpc>
                <a:spcPts val="2650"/>
              </a:lnSpc>
              <a:buNone/>
            </a:pPr>
            <a:r>
              <a:rPr lang="en-US" sz="2100" dirty="0">
                <a:solidFill>
                  <a:srgbClr val="FFFFFF"/>
                </a:solidFill>
                <a:latin typeface="Kanit" pitchFamily="34" charset="0"/>
                <a:ea typeface="Kanit" pitchFamily="34" charset="-122"/>
                <a:cs typeface="Kanit" pitchFamily="34" charset="-120"/>
              </a:rPr>
              <a:t>Keyword and Topic Clustering</a:t>
            </a:r>
            <a:endParaRPr lang="en-US" sz="2100" dirty="0"/>
          </a:p>
        </p:txBody>
      </p:sp>
      <p:sp>
        <p:nvSpPr>
          <p:cNvPr id="8" name="Text 2"/>
          <p:cNvSpPr/>
          <p:nvPr/>
        </p:nvSpPr>
        <p:spPr>
          <a:xfrm>
            <a:off x="809982" y="2258973"/>
            <a:ext cx="6331625" cy="1110853"/>
          </a:xfrm>
          <a:prstGeom prst="rect">
            <a:avLst/>
          </a:prstGeom>
          <a:noFill/>
          <a:ln/>
        </p:spPr>
        <p:txBody>
          <a:bodyPr wrap="square" lIns="0" tIns="0" rIns="0" bIns="0" rtlCol="0" anchor="t"/>
          <a:lstStyle/>
          <a:p>
            <a:pPr marL="0" indent="0" algn="ctr">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Implements KMeans clustering to group discussion topics and agenda items, enabling visualization of speaking patterns by participants and themes.</a:t>
            </a:r>
            <a:endParaRPr lang="en-US" sz="1800" dirty="0"/>
          </a:p>
        </p:txBody>
      </p:sp>
      <p:sp>
        <p:nvSpPr>
          <p:cNvPr id="9" name="Text 3"/>
          <p:cNvSpPr/>
          <p:nvPr/>
        </p:nvSpPr>
        <p:spPr>
          <a:xfrm>
            <a:off x="8772406" y="1779865"/>
            <a:ext cx="3764280" cy="340281"/>
          </a:xfrm>
          <a:prstGeom prst="rect">
            <a:avLst/>
          </a:prstGeom>
          <a:noFill/>
          <a:ln/>
        </p:spPr>
        <p:txBody>
          <a:bodyPr wrap="none" lIns="0" tIns="0" rIns="0" bIns="0" rtlCol="0" anchor="t"/>
          <a:lstStyle/>
          <a:p>
            <a:pPr marL="0" indent="0" algn="ctr">
              <a:lnSpc>
                <a:spcPts val="2650"/>
              </a:lnSpc>
              <a:buNone/>
            </a:pPr>
            <a:r>
              <a:rPr lang="en-US" sz="2100" dirty="0">
                <a:solidFill>
                  <a:srgbClr val="FFFFFF"/>
                </a:solidFill>
                <a:latin typeface="Kanit" pitchFamily="34" charset="0"/>
                <a:ea typeface="Kanit" pitchFamily="34" charset="-122"/>
                <a:cs typeface="Kanit" pitchFamily="34" charset="-120"/>
              </a:rPr>
              <a:t>Participant Sentiment Analysis</a:t>
            </a:r>
            <a:endParaRPr lang="en-US" sz="2100" dirty="0"/>
          </a:p>
        </p:txBody>
      </p:sp>
      <p:sp>
        <p:nvSpPr>
          <p:cNvPr id="10" name="Text 4"/>
          <p:cNvSpPr/>
          <p:nvPr/>
        </p:nvSpPr>
        <p:spPr>
          <a:xfrm>
            <a:off x="7488674" y="2258973"/>
            <a:ext cx="6331744" cy="1110853"/>
          </a:xfrm>
          <a:prstGeom prst="rect">
            <a:avLst/>
          </a:prstGeom>
          <a:noFill/>
          <a:ln/>
        </p:spPr>
        <p:txBody>
          <a:bodyPr wrap="square" lIns="0" tIns="0" rIns="0" bIns="0" rtlCol="0" anchor="t"/>
          <a:lstStyle/>
          <a:p>
            <a:pPr marL="0" indent="0" algn="ctr">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Applies predictive models to detect emotional tone shifts, reporting meeting mood and key sentiment transitions for deeper meeting insights.</a:t>
            </a:r>
            <a:endParaRPr lang="en-US" sz="1800" dirty="0"/>
          </a:p>
        </p:txBody>
      </p:sp>
      <p:sp>
        <p:nvSpPr>
          <p:cNvPr id="11" name="Rectangle 10"/>
          <p:cNvSpPr/>
          <p:nvPr/>
        </p:nvSpPr>
        <p:spPr>
          <a:xfrm>
            <a:off x="12896193" y="7835462"/>
            <a:ext cx="1576552" cy="23648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107996"/>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Automated Action Item Extraction</a:t>
            </a:r>
            <a:endParaRPr lang="en-US" sz="4400" dirty="0"/>
          </a:p>
        </p:txBody>
      </p:sp>
      <p:pic>
        <p:nvPicPr>
          <p:cNvPr id="4" name="Image 1" descr="preencoded.png"/>
          <p:cNvPicPr>
            <a:picLocks noChangeAspect="1"/>
          </p:cNvPicPr>
          <p:nvPr/>
        </p:nvPicPr>
        <p:blipFill>
          <a:blip r:embed="rId4"/>
          <a:stretch>
            <a:fillRect/>
          </a:stretch>
        </p:blipFill>
        <p:spPr>
          <a:xfrm>
            <a:off x="6324124" y="2875002"/>
            <a:ext cx="1196816" cy="2123242"/>
          </a:xfrm>
          <a:prstGeom prst="rect">
            <a:avLst/>
          </a:prstGeom>
        </p:spPr>
      </p:pic>
      <p:sp>
        <p:nvSpPr>
          <p:cNvPr id="5" name="Text 1"/>
          <p:cNvSpPr/>
          <p:nvPr/>
        </p:nvSpPr>
        <p:spPr>
          <a:xfrm>
            <a:off x="7879913" y="311431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Identify To-Do Items</a:t>
            </a:r>
            <a:endParaRPr lang="en-US" sz="2200" dirty="0"/>
          </a:p>
        </p:txBody>
      </p:sp>
      <p:sp>
        <p:nvSpPr>
          <p:cNvPr id="6" name="Text 2"/>
          <p:cNvSpPr/>
          <p:nvPr/>
        </p:nvSpPr>
        <p:spPr>
          <a:xfrm>
            <a:off x="7879913" y="3609856"/>
            <a:ext cx="5912763"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Natural language processing techniques extract actionable tasks from conversation, isolating commitments and deadlines.</a:t>
            </a:r>
            <a:endParaRPr lang="en-US" sz="1850" dirty="0"/>
          </a:p>
        </p:txBody>
      </p:sp>
      <p:pic>
        <p:nvPicPr>
          <p:cNvPr id="7" name="Image 2" descr="preencoded.png"/>
          <p:cNvPicPr>
            <a:picLocks noChangeAspect="1"/>
          </p:cNvPicPr>
          <p:nvPr/>
        </p:nvPicPr>
        <p:blipFill>
          <a:blip r:embed="rId5"/>
          <a:stretch>
            <a:fillRect/>
          </a:stretch>
        </p:blipFill>
        <p:spPr>
          <a:xfrm>
            <a:off x="6324124" y="4998244"/>
            <a:ext cx="1196816" cy="2123242"/>
          </a:xfrm>
          <a:prstGeom prst="rect">
            <a:avLst/>
          </a:prstGeom>
        </p:spPr>
      </p:pic>
      <p:sp>
        <p:nvSpPr>
          <p:cNvPr id="8" name="Text 3"/>
          <p:cNvSpPr/>
          <p:nvPr/>
        </p:nvSpPr>
        <p:spPr>
          <a:xfrm>
            <a:off x="7879913" y="5237559"/>
            <a:ext cx="2905601"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Assign Responsibilities</a:t>
            </a:r>
            <a:endParaRPr lang="en-US" sz="2200" dirty="0"/>
          </a:p>
        </p:txBody>
      </p:sp>
      <p:sp>
        <p:nvSpPr>
          <p:cNvPr id="9" name="Text 4"/>
          <p:cNvSpPr/>
          <p:nvPr/>
        </p:nvSpPr>
        <p:spPr>
          <a:xfrm>
            <a:off x="7879913" y="5733098"/>
            <a:ext cx="5912763"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Automatically assigns tasks to specific speakers based on context, ensuring clear accountability within the team.</a:t>
            </a:r>
            <a:endParaRPr lang="en-US" sz="1850" dirty="0"/>
          </a:p>
        </p:txBody>
      </p:sp>
      <p:sp>
        <p:nvSpPr>
          <p:cNvPr id="10" name="Rectangle 9"/>
          <p:cNvSpPr/>
          <p:nvPr/>
        </p:nvSpPr>
        <p:spPr>
          <a:xfrm>
            <a:off x="12911959" y="7803931"/>
            <a:ext cx="1576551" cy="31531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3778448"/>
            <a:ext cx="7159585"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Voice-Controlled Interaction</a:t>
            </a:r>
            <a:endParaRPr lang="en-US" sz="4400" dirty="0"/>
          </a:p>
        </p:txBody>
      </p:sp>
      <p:sp>
        <p:nvSpPr>
          <p:cNvPr id="4" name="Shape 1"/>
          <p:cNvSpPr/>
          <p:nvPr/>
        </p:nvSpPr>
        <p:spPr>
          <a:xfrm>
            <a:off x="837724" y="5200412"/>
            <a:ext cx="6297930" cy="239316"/>
          </a:xfrm>
          <a:prstGeom prst="roundRect">
            <a:avLst>
              <a:gd name="adj" fmla="val 15004"/>
            </a:avLst>
          </a:prstGeom>
          <a:solidFill>
            <a:srgbClr val="2F2B54"/>
          </a:solidFill>
          <a:ln/>
        </p:spPr>
      </p:sp>
      <p:sp>
        <p:nvSpPr>
          <p:cNvPr id="5" name="Text 2"/>
          <p:cNvSpPr/>
          <p:nvPr/>
        </p:nvSpPr>
        <p:spPr>
          <a:xfrm>
            <a:off x="837724" y="579870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Voice Queries</a:t>
            </a:r>
            <a:endParaRPr lang="en-US" sz="2200" dirty="0"/>
          </a:p>
        </p:txBody>
      </p:sp>
      <p:sp>
        <p:nvSpPr>
          <p:cNvPr id="6" name="Text 3"/>
          <p:cNvSpPr/>
          <p:nvPr/>
        </p:nvSpPr>
        <p:spPr>
          <a:xfrm>
            <a:off x="837724" y="6294239"/>
            <a:ext cx="6297930"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Enables hands-free querying of meeting content and summaries during or after meetings, improving user convenience and interaction speed.</a:t>
            </a:r>
            <a:endParaRPr lang="en-US" sz="1850" dirty="0"/>
          </a:p>
        </p:txBody>
      </p:sp>
      <p:sp>
        <p:nvSpPr>
          <p:cNvPr id="7" name="Shape 4"/>
          <p:cNvSpPr/>
          <p:nvPr/>
        </p:nvSpPr>
        <p:spPr>
          <a:xfrm>
            <a:off x="7494627" y="4841438"/>
            <a:ext cx="6298049" cy="239316"/>
          </a:xfrm>
          <a:prstGeom prst="roundRect">
            <a:avLst>
              <a:gd name="adj" fmla="val 15004"/>
            </a:avLst>
          </a:prstGeom>
          <a:solidFill>
            <a:srgbClr val="2F2B54"/>
          </a:solidFill>
          <a:ln/>
        </p:spPr>
      </p:sp>
      <p:sp>
        <p:nvSpPr>
          <p:cNvPr id="8" name="Text 5"/>
          <p:cNvSpPr/>
          <p:nvPr/>
        </p:nvSpPr>
        <p:spPr>
          <a:xfrm>
            <a:off x="7494627" y="543972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Command Execution</a:t>
            </a:r>
            <a:endParaRPr lang="en-US" sz="2200" dirty="0"/>
          </a:p>
        </p:txBody>
      </p:sp>
      <p:sp>
        <p:nvSpPr>
          <p:cNvPr id="9" name="Text 6"/>
          <p:cNvSpPr/>
          <p:nvPr/>
        </p:nvSpPr>
        <p:spPr>
          <a:xfrm>
            <a:off x="7494627" y="5935266"/>
            <a:ext cx="6298049"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Processes voice commands to control AI assistant functions such as fetching information or initiating follow-ups seamlessly.</a:t>
            </a:r>
            <a:endParaRPr lang="en-US" sz="1850" dirty="0"/>
          </a:p>
        </p:txBody>
      </p:sp>
      <p:sp>
        <p:nvSpPr>
          <p:cNvPr id="10" name="Rectangle 9"/>
          <p:cNvSpPr/>
          <p:nvPr/>
        </p:nvSpPr>
        <p:spPr>
          <a:xfrm>
            <a:off x="12880428" y="7788166"/>
            <a:ext cx="1608082" cy="29954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4185999"/>
            <a:ext cx="11229618"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Integration with Calendar and Email Systems</a:t>
            </a:r>
            <a:endParaRPr lang="en-US" sz="4400" dirty="0"/>
          </a:p>
        </p:txBody>
      </p:sp>
      <p:pic>
        <p:nvPicPr>
          <p:cNvPr id="4" name="Image 1" descr="preencoded.png"/>
          <p:cNvPicPr>
            <a:picLocks noChangeAspect="1"/>
          </p:cNvPicPr>
          <p:nvPr/>
        </p:nvPicPr>
        <p:blipFill>
          <a:blip r:embed="rId4"/>
          <a:stretch>
            <a:fillRect/>
          </a:stretch>
        </p:blipFill>
        <p:spPr>
          <a:xfrm>
            <a:off x="837724" y="5290780"/>
            <a:ext cx="598408" cy="598408"/>
          </a:xfrm>
          <a:prstGeom prst="rect">
            <a:avLst/>
          </a:prstGeom>
        </p:spPr>
      </p:pic>
      <p:sp>
        <p:nvSpPr>
          <p:cNvPr id="5" name="Text 1"/>
          <p:cNvSpPr/>
          <p:nvPr/>
        </p:nvSpPr>
        <p:spPr>
          <a:xfrm>
            <a:off x="1675448" y="539103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Automatic Scheduling</a:t>
            </a:r>
            <a:endParaRPr lang="en-US" sz="2200" dirty="0"/>
          </a:p>
        </p:txBody>
      </p:sp>
      <p:sp>
        <p:nvSpPr>
          <p:cNvPr id="6" name="Text 2"/>
          <p:cNvSpPr/>
          <p:nvPr/>
        </p:nvSpPr>
        <p:spPr>
          <a:xfrm>
            <a:off x="1675448" y="5886569"/>
            <a:ext cx="5490091"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Generates follow-up meetings and sends calendar invites based on extracted actions and decisions to maintain workflow continuity.</a:t>
            </a:r>
            <a:endParaRPr lang="en-US" sz="1850" dirty="0"/>
          </a:p>
        </p:txBody>
      </p:sp>
      <p:pic>
        <p:nvPicPr>
          <p:cNvPr id="7" name="Image 2" descr="preencoded.png"/>
          <p:cNvPicPr>
            <a:picLocks noChangeAspect="1"/>
          </p:cNvPicPr>
          <p:nvPr/>
        </p:nvPicPr>
        <p:blipFill>
          <a:blip r:embed="rId5"/>
          <a:stretch>
            <a:fillRect/>
          </a:stretch>
        </p:blipFill>
        <p:spPr>
          <a:xfrm>
            <a:off x="7464743" y="5290780"/>
            <a:ext cx="598408" cy="598408"/>
          </a:xfrm>
          <a:prstGeom prst="rect">
            <a:avLst/>
          </a:prstGeom>
        </p:spPr>
      </p:pic>
      <p:sp>
        <p:nvSpPr>
          <p:cNvPr id="8" name="Text 3"/>
          <p:cNvSpPr/>
          <p:nvPr/>
        </p:nvSpPr>
        <p:spPr>
          <a:xfrm>
            <a:off x="8302466" y="539103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Email Sync</a:t>
            </a:r>
            <a:endParaRPr lang="en-US" sz="2200" dirty="0"/>
          </a:p>
        </p:txBody>
      </p:sp>
      <p:sp>
        <p:nvSpPr>
          <p:cNvPr id="9" name="Text 4"/>
          <p:cNvSpPr/>
          <p:nvPr/>
        </p:nvSpPr>
        <p:spPr>
          <a:xfrm>
            <a:off x="8302466" y="5886569"/>
            <a:ext cx="5490210"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Seamlessly sends updates and reminders via email, reinforcing communication and task tracking across teams.</a:t>
            </a:r>
            <a:endParaRPr lang="en-US" sz="1850" dirty="0"/>
          </a:p>
        </p:txBody>
      </p:sp>
      <p:sp>
        <p:nvSpPr>
          <p:cNvPr id="10" name="Rectangle 9"/>
          <p:cNvSpPr/>
          <p:nvPr/>
        </p:nvSpPr>
        <p:spPr>
          <a:xfrm>
            <a:off x="12943490" y="7819697"/>
            <a:ext cx="1529255" cy="26801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TotalTime>
  <Words>567</Words>
  <Application>Microsoft Office PowerPoint</Application>
  <PresentationFormat>Custom</PresentationFormat>
  <Paragraphs>57</Paragraphs>
  <Slides>11</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Kanit</vt:lpstr>
      <vt:lpstr>Martel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Windows User</cp:lastModifiedBy>
  <cp:revision>6</cp:revision>
  <dcterms:created xsi:type="dcterms:W3CDTF">2025-05-27T05:02:40Z</dcterms:created>
  <dcterms:modified xsi:type="dcterms:W3CDTF">2025-05-27T22:36:18Z</dcterms:modified>
</cp:coreProperties>
</file>